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1456661-D24E-496E-8531-A15DA2A061B1}" type="datetimeFigureOut">
              <a:rPr lang="it-IT" smtClean="0"/>
              <a:t>13/04/2015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280989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1456661-D24E-496E-8531-A15DA2A061B1}" type="datetimeFigureOut">
              <a:rPr lang="it-IT" smtClean="0"/>
              <a:t>13/04/2015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79065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1456661-D24E-496E-8531-A15DA2A061B1}" type="datetimeFigureOut">
              <a:rPr lang="it-IT" smtClean="0"/>
              <a:t>13/04/2015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4106953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1456661-D24E-496E-8531-A15DA2A061B1}" type="datetimeFigureOut">
              <a:rPr lang="it-IT" smtClean="0"/>
              <a:t>13/04/2015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3921111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1456661-D24E-496E-8531-A15DA2A061B1}" type="datetimeFigureOut">
              <a:rPr lang="it-IT" smtClean="0"/>
              <a:t>13/04/2015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328430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1456661-D24E-496E-8531-A15DA2A061B1}" type="datetimeFigureOut">
              <a:rPr lang="it-IT" smtClean="0"/>
              <a:t>13/04/2015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2033287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1456661-D24E-496E-8531-A15DA2A061B1}" type="datetimeFigureOut">
              <a:rPr lang="it-IT" smtClean="0"/>
              <a:t>13/04/2015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2323510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1456661-D24E-496E-8531-A15DA2A061B1}" type="datetimeFigureOut">
              <a:rPr lang="it-IT" smtClean="0"/>
              <a:t>13/04/2015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2079393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1456661-D24E-496E-8531-A15DA2A061B1}" type="datetimeFigureOut">
              <a:rPr lang="it-IT" smtClean="0"/>
              <a:t>13/04/2015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2582928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1456661-D24E-496E-8531-A15DA2A061B1}" type="datetimeFigureOut">
              <a:rPr lang="it-IT" smtClean="0"/>
              <a:t>13/04/2015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3609648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1456661-D24E-496E-8531-A15DA2A061B1}" type="datetimeFigureOut">
              <a:rPr lang="it-IT" smtClean="0"/>
              <a:t>13/04/2015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A96583-D590-4B6B-A805-FB92596FB9E7}" type="slidenum">
              <a:rPr lang="it-IT" smtClean="0"/>
              <a:t>‹N›</a:t>
            </a:fld>
            <a:endParaRPr lang="it-IT"/>
          </a:p>
        </p:txBody>
      </p:sp>
    </p:spTree>
    <p:extLst>
      <p:ext uri="{BB962C8B-B14F-4D97-AF65-F5344CB8AC3E}">
        <p14:creationId xmlns:p14="http://schemas.microsoft.com/office/powerpoint/2010/main" val="3748880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56661-D24E-496E-8531-A15DA2A061B1}" type="datetimeFigureOut">
              <a:rPr lang="it-IT" smtClean="0"/>
              <a:t>13/04/2015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A96583-D590-4B6B-A805-FB92596FB9E7}" type="slidenum">
              <a:rPr lang="it-IT" smtClean="0"/>
              <a:t>‹N›</a:t>
            </a:fld>
            <a:endParaRPr lang="it-IT"/>
          </a:p>
        </p:txBody>
      </p:sp>
    </p:spTree>
    <p:extLst>
      <p:ext uri="{BB962C8B-B14F-4D97-AF65-F5344CB8AC3E}">
        <p14:creationId xmlns:p14="http://schemas.microsoft.com/office/powerpoint/2010/main" val="2034874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dirty="0" smtClean="0">
                <a:solidFill>
                  <a:schemeClr val="tx2">
                    <a:lumMod val="75000"/>
                  </a:schemeClr>
                </a:solidFill>
              </a:rPr>
              <a:t>The Modern Age</a:t>
            </a:r>
            <a:endParaRPr lang="en-GB" dirty="0">
              <a:solidFill>
                <a:schemeClr val="tx2">
                  <a:lumMod val="75000"/>
                </a:schemeClr>
              </a:solidFill>
            </a:endParaRPr>
          </a:p>
        </p:txBody>
      </p:sp>
      <p:sp>
        <p:nvSpPr>
          <p:cNvPr id="3" name="Sottotitolo 2"/>
          <p:cNvSpPr>
            <a:spLocks noGrp="1"/>
          </p:cNvSpPr>
          <p:nvPr>
            <p:ph type="subTitle" idx="1"/>
          </p:nvPr>
        </p:nvSpPr>
        <p:spPr/>
        <p:txBody>
          <a:bodyPr/>
          <a:lstStyle/>
          <a:p>
            <a:r>
              <a:rPr lang="it-IT" b="1" dirty="0" smtClean="0">
                <a:solidFill>
                  <a:schemeClr val="tx2">
                    <a:lumMod val="75000"/>
                  </a:schemeClr>
                </a:solidFill>
              </a:rPr>
              <a:t>(1890-1930)</a:t>
            </a:r>
            <a:endParaRPr lang="it-IT" b="1" dirty="0">
              <a:solidFill>
                <a:schemeClr val="tx2">
                  <a:lumMod val="75000"/>
                </a:schemeClr>
              </a:solidFill>
            </a:endParaRPr>
          </a:p>
        </p:txBody>
      </p:sp>
      <p:sp>
        <p:nvSpPr>
          <p:cNvPr id="4" name="CasellaDiTesto 3"/>
          <p:cNvSpPr txBox="1"/>
          <p:nvPr/>
        </p:nvSpPr>
        <p:spPr>
          <a:xfrm>
            <a:off x="539552" y="548680"/>
            <a:ext cx="2952328" cy="369332"/>
          </a:xfrm>
          <a:prstGeom prst="rect">
            <a:avLst/>
          </a:prstGeom>
          <a:noFill/>
        </p:spPr>
        <p:txBody>
          <a:bodyPr wrap="square" rtlCol="0">
            <a:spAutoFit/>
          </a:bodyPr>
          <a:lstStyle/>
          <a:p>
            <a:r>
              <a:rPr lang="it-IT" dirty="0" err="1" smtClean="0"/>
              <a:t>Floritto</a:t>
            </a:r>
            <a:r>
              <a:rPr lang="it-IT" dirty="0" smtClean="0"/>
              <a:t> Francesco</a:t>
            </a:r>
            <a:endParaRPr lang="it-IT" dirty="0"/>
          </a:p>
        </p:txBody>
      </p:sp>
      <p:sp>
        <p:nvSpPr>
          <p:cNvPr id="5" name="CasellaDiTesto 4"/>
          <p:cNvSpPr txBox="1"/>
          <p:nvPr/>
        </p:nvSpPr>
        <p:spPr>
          <a:xfrm>
            <a:off x="7092280" y="620688"/>
            <a:ext cx="1656184" cy="369332"/>
          </a:xfrm>
          <a:prstGeom prst="rect">
            <a:avLst/>
          </a:prstGeom>
          <a:noFill/>
        </p:spPr>
        <p:txBody>
          <a:bodyPr wrap="square" rtlCol="0">
            <a:spAutoFit/>
          </a:bodyPr>
          <a:lstStyle/>
          <a:p>
            <a:r>
              <a:rPr lang="it-IT" dirty="0" smtClean="0"/>
              <a:t>5^ B</a:t>
            </a:r>
            <a:endParaRPr lang="it-IT" dirty="0"/>
          </a:p>
        </p:txBody>
      </p:sp>
    </p:spTree>
    <p:extLst>
      <p:ext uri="{BB962C8B-B14F-4D97-AF65-F5344CB8AC3E}">
        <p14:creationId xmlns:p14="http://schemas.microsoft.com/office/powerpoint/2010/main" val="1316244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404664"/>
            <a:ext cx="7632848" cy="369332"/>
          </a:xfrm>
          <a:prstGeom prst="rect">
            <a:avLst/>
          </a:prstGeom>
          <a:noFill/>
        </p:spPr>
        <p:txBody>
          <a:bodyPr wrap="square" rtlCol="0">
            <a:spAutoFit/>
          </a:bodyPr>
          <a:lstStyle/>
          <a:p>
            <a:r>
              <a:rPr lang="en-GB" dirty="0" smtClean="0">
                <a:solidFill>
                  <a:srgbClr val="FF0000"/>
                </a:solidFill>
              </a:rPr>
              <a:t>Eliot’s objective correlative</a:t>
            </a:r>
            <a:endParaRPr lang="en-GB" dirty="0">
              <a:solidFill>
                <a:srgbClr val="FF0000"/>
              </a:solidFill>
            </a:endParaRPr>
          </a:p>
        </p:txBody>
      </p:sp>
      <p:sp>
        <p:nvSpPr>
          <p:cNvPr id="3" name="CasellaDiTesto 2"/>
          <p:cNvSpPr txBox="1"/>
          <p:nvPr/>
        </p:nvSpPr>
        <p:spPr>
          <a:xfrm>
            <a:off x="827584" y="1124744"/>
            <a:ext cx="6912768" cy="4062651"/>
          </a:xfrm>
          <a:prstGeom prst="rect">
            <a:avLst/>
          </a:prstGeom>
          <a:noFill/>
        </p:spPr>
        <p:txBody>
          <a:bodyPr wrap="square" rtlCol="0">
            <a:spAutoFit/>
          </a:bodyPr>
          <a:lstStyle/>
          <a:p>
            <a:pPr marL="285750" indent="-285750" algn="just">
              <a:buFont typeface="Arial" panose="020B0604020202020204" pitchFamily="34" charset="0"/>
              <a:buChar char="•"/>
            </a:pPr>
            <a:r>
              <a:rPr lang="en-GB" sz="1600" dirty="0" smtClean="0"/>
              <a:t>Eliot used the tem ‘objective correlative’ in an essay ‘On Hamlet’ to explain that the only way of expressing emotions is using a set of objects, a situation a chain of events which shall be the formula of that particular emotion ;</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Eliot suggest that in Lady Macbeth’s sleep walking  speech and in the speech that Macbeth makes when he hears of his wife death , the words are completely adequate to the state of mind as for Hamlet .</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A good balance between form and matter could produce a successful artistic creation; The form were the words and the matter were thought, feeling, action ; if the right balance would be not reached we have not found the ‘formula’ and the result would be poor.</a:t>
            </a:r>
          </a:p>
          <a:p>
            <a:pPr marL="285750" indent="-285750">
              <a:buFont typeface="Arial" panose="020B0604020202020204" pitchFamily="34" charset="0"/>
              <a:buChar char="•"/>
            </a:pPr>
            <a:endParaRPr lang="it-IT" sz="1600" dirty="0" smtClean="0"/>
          </a:p>
          <a:p>
            <a:pPr marL="285750" indent="-285750">
              <a:buFont typeface="Arial" panose="020B0604020202020204" pitchFamily="34" charset="0"/>
              <a:buChar char="•"/>
            </a:pPr>
            <a:endParaRPr lang="it-IT" dirty="0"/>
          </a:p>
        </p:txBody>
      </p:sp>
    </p:spTree>
    <p:extLst>
      <p:ext uri="{BB962C8B-B14F-4D97-AF65-F5344CB8AC3E}">
        <p14:creationId xmlns:p14="http://schemas.microsoft.com/office/powerpoint/2010/main" val="3868825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1052736"/>
            <a:ext cx="4752528" cy="5262979"/>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In 1890 appeared the first edition of The Golden Bough by J. Frazer</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New interest for mythology and pre-history  out of the Symbolist Movement and from the Darwin’s theories.</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The sources of art lay in the unconscious ( both collective and personnel one)</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In writing or painting we follow a set patterns of behaviour and use ancient symbols but we are not </a:t>
            </a:r>
            <a:r>
              <a:rPr lang="en-GB" sz="1600" dirty="0" err="1" smtClean="0"/>
              <a:t>awareof</a:t>
            </a:r>
            <a:r>
              <a:rPr lang="en-GB" sz="1600" dirty="0" smtClean="0"/>
              <a:t> this consciously.</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Fraser discussed the myth of the Grail , primeval customs, fertility rites etc..</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He was above all interested in the man beneath the surface of so called ‘civilization’ writing that he wished to investigate the ‘solid layer of savagery beneath the crust of society’</a:t>
            </a:r>
            <a:endParaRPr lang="en-GB" sz="1600" dirty="0"/>
          </a:p>
        </p:txBody>
      </p:sp>
      <p:sp>
        <p:nvSpPr>
          <p:cNvPr id="3" name="CasellaDiTesto 2"/>
          <p:cNvSpPr txBox="1"/>
          <p:nvPr/>
        </p:nvSpPr>
        <p:spPr>
          <a:xfrm>
            <a:off x="971600" y="332656"/>
            <a:ext cx="7200800" cy="369332"/>
          </a:xfrm>
          <a:prstGeom prst="rect">
            <a:avLst/>
          </a:prstGeom>
          <a:noFill/>
        </p:spPr>
        <p:txBody>
          <a:bodyPr wrap="square" rtlCol="0">
            <a:spAutoFit/>
          </a:bodyPr>
          <a:lstStyle/>
          <a:p>
            <a:r>
              <a:rPr lang="en-US" dirty="0" smtClean="0">
                <a:solidFill>
                  <a:srgbClr val="FF0000"/>
                </a:solidFill>
              </a:rPr>
              <a:t>Anthropology</a:t>
            </a:r>
            <a:endParaRPr lang="en-US" dirty="0">
              <a:solidFill>
                <a:srgbClr val="FF0000"/>
              </a:solidFill>
            </a:endParaRPr>
          </a:p>
        </p:txBody>
      </p:sp>
      <p:pic>
        <p:nvPicPr>
          <p:cNvPr id="9218" name="Picture 2" descr="C:\Users\florits\Desktop\untitled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1916832"/>
            <a:ext cx="1524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6228184" y="4077072"/>
            <a:ext cx="1728192" cy="369332"/>
          </a:xfrm>
          <a:prstGeom prst="rect">
            <a:avLst/>
          </a:prstGeom>
          <a:noFill/>
        </p:spPr>
        <p:txBody>
          <a:bodyPr wrap="square" rtlCol="0">
            <a:spAutoFit/>
          </a:bodyPr>
          <a:lstStyle/>
          <a:p>
            <a:r>
              <a:rPr lang="it-IT" dirty="0" smtClean="0"/>
              <a:t>J. </a:t>
            </a:r>
            <a:r>
              <a:rPr lang="it-IT" dirty="0" err="1" smtClean="0"/>
              <a:t>Frazer</a:t>
            </a:r>
            <a:endParaRPr lang="it-IT" dirty="0"/>
          </a:p>
        </p:txBody>
      </p:sp>
    </p:spTree>
    <p:extLst>
      <p:ext uri="{BB962C8B-B14F-4D97-AF65-F5344CB8AC3E}">
        <p14:creationId xmlns:p14="http://schemas.microsoft.com/office/powerpoint/2010/main" val="1596333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1556792"/>
            <a:ext cx="4248472" cy="4031873"/>
          </a:xfrm>
          <a:prstGeom prst="rect">
            <a:avLst/>
          </a:prstGeom>
          <a:noFill/>
        </p:spPr>
        <p:txBody>
          <a:bodyPr wrap="square" rtlCol="0">
            <a:spAutoFit/>
          </a:bodyPr>
          <a:lstStyle/>
          <a:p>
            <a:pPr marL="285750" indent="-285750" algn="just">
              <a:buFont typeface="Arial" panose="020B0604020202020204" pitchFamily="34" charset="0"/>
              <a:buChar char="•"/>
            </a:pPr>
            <a:r>
              <a:rPr lang="en-GB" sz="1600" dirty="0" smtClean="0"/>
              <a:t>She performs a complex synthesis (historical and geographical) behind the 12th century medieval Grail legends.</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She asserted that in the Grail King we can find a romantic literary version of the strange mysterious figure whose presence we can hear in the history of our Aryan races;  </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This mysterious figure of a ‘divine or semi-divine ruler at one Good and King, upon whose life, and unimpaired vitality, the existence of his lord an people directly depend’. </a:t>
            </a:r>
            <a:endParaRPr lang="en-GB" sz="1600" dirty="0"/>
          </a:p>
        </p:txBody>
      </p:sp>
      <p:sp>
        <p:nvSpPr>
          <p:cNvPr id="3" name="CasellaDiTesto 2"/>
          <p:cNvSpPr txBox="1"/>
          <p:nvPr/>
        </p:nvSpPr>
        <p:spPr>
          <a:xfrm>
            <a:off x="611560" y="332656"/>
            <a:ext cx="7704856" cy="369332"/>
          </a:xfrm>
          <a:prstGeom prst="rect">
            <a:avLst/>
          </a:prstGeom>
          <a:noFill/>
        </p:spPr>
        <p:txBody>
          <a:bodyPr wrap="square" rtlCol="0">
            <a:spAutoFit/>
          </a:bodyPr>
          <a:lstStyle/>
          <a:p>
            <a:r>
              <a:rPr lang="en-GB" dirty="0" smtClean="0">
                <a:solidFill>
                  <a:srgbClr val="FF0000"/>
                </a:solidFill>
              </a:rPr>
              <a:t>Jessie L. Weston’s   </a:t>
            </a:r>
            <a:r>
              <a:rPr lang="en-GB" u="sng" dirty="0" smtClean="0">
                <a:solidFill>
                  <a:srgbClr val="FF0000"/>
                </a:solidFill>
              </a:rPr>
              <a:t>From Ritual to Romance</a:t>
            </a:r>
            <a:endParaRPr lang="en-GB" u="sng" dirty="0">
              <a:solidFill>
                <a:srgbClr val="FF0000"/>
              </a:solidFill>
            </a:endParaRPr>
          </a:p>
        </p:txBody>
      </p:sp>
      <p:pic>
        <p:nvPicPr>
          <p:cNvPr id="10242" name="Picture 2" descr="C:\Users\florits\Desktop\images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3010" y="1412777"/>
            <a:ext cx="2194302" cy="3672408"/>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5868144" y="5373216"/>
            <a:ext cx="1944216" cy="369332"/>
          </a:xfrm>
          <a:prstGeom prst="rect">
            <a:avLst/>
          </a:prstGeom>
          <a:noFill/>
        </p:spPr>
        <p:txBody>
          <a:bodyPr wrap="square" rtlCol="0">
            <a:spAutoFit/>
          </a:bodyPr>
          <a:lstStyle/>
          <a:p>
            <a:r>
              <a:rPr lang="it-IT" dirty="0" err="1" smtClean="0"/>
              <a:t>J.Weston</a:t>
            </a:r>
            <a:endParaRPr lang="it-IT" dirty="0"/>
          </a:p>
        </p:txBody>
      </p:sp>
    </p:spTree>
    <p:extLst>
      <p:ext uri="{BB962C8B-B14F-4D97-AF65-F5344CB8AC3E}">
        <p14:creationId xmlns:p14="http://schemas.microsoft.com/office/powerpoint/2010/main" val="946003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7544" y="1052737"/>
            <a:ext cx="5040560" cy="5262979"/>
          </a:xfrm>
          <a:prstGeom prst="rect">
            <a:avLst/>
          </a:prstGeom>
          <a:noFill/>
        </p:spPr>
        <p:txBody>
          <a:bodyPr wrap="square" rtlCol="0">
            <a:spAutoFit/>
          </a:bodyPr>
          <a:lstStyle/>
          <a:p>
            <a:pPr marL="285750" indent="-285750" algn="just">
              <a:buFont typeface="Arial" panose="020B0604020202020204" pitchFamily="34" charset="0"/>
              <a:buChar char="•"/>
            </a:pPr>
            <a:r>
              <a:rPr lang="en-GB" sz="1600" dirty="0" smtClean="0"/>
              <a:t>Conflicts between modernized nations began for international competition for raw material markets and control of trade routes</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algn="just"/>
            <a:endParaRPr lang="en-GB" sz="1600" dirty="0" smtClean="0"/>
          </a:p>
          <a:p>
            <a:pPr marL="285750" indent="-285750" algn="just">
              <a:buFont typeface="Arial" panose="020B0604020202020204" pitchFamily="34" charset="0"/>
              <a:buChar char="•"/>
            </a:pPr>
            <a:r>
              <a:rPr lang="en-GB" sz="1600" dirty="0" smtClean="0"/>
              <a:t>1914 : First Word War: many people, shocked by it, lose their faith in liberal democracy, capitalism and Victorian idea of progress</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Science and industry had finally just brutalized men and made their powers of destruction greater</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After 1920 U.S.A. and Russia replaced France and Britain  as the two great powers and U.S.A. capital became the dominant force in many developing countries </a:t>
            </a:r>
            <a:endParaRPr lang="en-GB" sz="1600" dirty="0"/>
          </a:p>
        </p:txBody>
      </p:sp>
      <p:sp>
        <p:nvSpPr>
          <p:cNvPr id="4" name="CasellaDiTesto 3"/>
          <p:cNvSpPr txBox="1"/>
          <p:nvPr/>
        </p:nvSpPr>
        <p:spPr>
          <a:xfrm>
            <a:off x="1115616" y="332656"/>
            <a:ext cx="6984776" cy="584775"/>
          </a:xfrm>
          <a:prstGeom prst="rect">
            <a:avLst/>
          </a:prstGeom>
          <a:noFill/>
        </p:spPr>
        <p:txBody>
          <a:bodyPr wrap="square" rtlCol="0">
            <a:spAutoFit/>
          </a:bodyPr>
          <a:lstStyle/>
          <a:p>
            <a:r>
              <a:rPr lang="en-GB" sz="3200" dirty="0" smtClean="0">
                <a:solidFill>
                  <a:srgbClr val="FF0000"/>
                </a:solidFill>
              </a:rPr>
              <a:t>End of Victorian Idea of progress</a:t>
            </a:r>
            <a:endParaRPr lang="en-GB" sz="3200" dirty="0">
              <a:solidFill>
                <a:srgbClr val="FF0000"/>
              </a:solidFill>
            </a:endParaRPr>
          </a:p>
        </p:txBody>
      </p:sp>
      <p:pic>
        <p:nvPicPr>
          <p:cNvPr id="1026" name="Picture 2" descr="Risultati immagini per poor people during first world w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988840"/>
            <a:ext cx="3000332"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63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672249"/>
            <a:ext cx="5112568" cy="5262979"/>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Economic depression in 1870’s and 1880’s had shown that ‘laissez-fair’ would not serve the public good or produce benefits for everyone.</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The foundations of the  modern Welfare State were laid as answer to the pressure made by the working class to this situation.</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Marx in The Communist Manifesto (1848) had suggested to establish a fully socialist society taking power away from middle class.</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In 1917 Lenin and Bolshevik party took control of Russian state in the name of Russian working class. Marxism shown an optimistic secure view of the future.  </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The Victorians most profound fear was however religious; They were afraid to live a life without meaning and God: they had no point of reference so they could believe only to himself and decide what was right and what wrong.    </a:t>
            </a:r>
            <a:endParaRPr lang="en-GB" sz="1600" dirty="0"/>
          </a:p>
        </p:txBody>
      </p:sp>
      <p:sp>
        <p:nvSpPr>
          <p:cNvPr id="3" name="CasellaDiTesto 2"/>
          <p:cNvSpPr txBox="1"/>
          <p:nvPr/>
        </p:nvSpPr>
        <p:spPr>
          <a:xfrm>
            <a:off x="243726" y="260648"/>
            <a:ext cx="5552410" cy="369332"/>
          </a:xfrm>
          <a:prstGeom prst="rect">
            <a:avLst/>
          </a:prstGeom>
          <a:noFill/>
        </p:spPr>
        <p:txBody>
          <a:bodyPr wrap="square" rtlCol="0">
            <a:spAutoFit/>
          </a:bodyPr>
          <a:lstStyle/>
          <a:p>
            <a:r>
              <a:rPr lang="en-GB" dirty="0" smtClean="0">
                <a:solidFill>
                  <a:srgbClr val="FF0000"/>
                </a:solidFill>
              </a:rPr>
              <a:t>Lost of Victorian values – Rise of Marxism</a:t>
            </a:r>
            <a:endParaRPr lang="en-GB" dirty="0">
              <a:solidFill>
                <a:srgbClr val="FF0000"/>
              </a:solidFill>
            </a:endParaRPr>
          </a:p>
        </p:txBody>
      </p:sp>
      <p:pic>
        <p:nvPicPr>
          <p:cNvPr id="2050" name="Picture 2" descr="https://encrypted-tbn2.gstatic.com/images?q=tbn:ANd9GcRsukUMg7knqatx12H4dlTvz8cOWgnzB-TbqjBRe8RrMgWHgEurP9UGh7A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3242" y="3861048"/>
            <a:ext cx="3179411" cy="246871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Risultati immagini per marx"/>
          <p:cNvSpPr>
            <a:spLocks noChangeAspect="1" noChangeArrowheads="1"/>
          </p:cNvSpPr>
          <p:nvPr/>
        </p:nvSpPr>
        <p:spPr bwMode="auto">
          <a:xfrm>
            <a:off x="1016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Risultati immagini per marx"/>
          <p:cNvSpPr>
            <a:spLocks noChangeAspect="1" noChangeArrowheads="1"/>
          </p:cNvSpPr>
          <p:nvPr/>
        </p:nvSpPr>
        <p:spPr bwMode="auto">
          <a:xfrm>
            <a:off x="2540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2055" name="Picture 7" descr="C:\Users\florits\Desktop\220px-Karl_Marx_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8187" y="629981"/>
            <a:ext cx="1967362" cy="2799020"/>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p:cNvSpPr txBox="1"/>
          <p:nvPr/>
        </p:nvSpPr>
        <p:spPr>
          <a:xfrm>
            <a:off x="6084168" y="3491716"/>
            <a:ext cx="1224136" cy="369332"/>
          </a:xfrm>
          <a:prstGeom prst="rect">
            <a:avLst/>
          </a:prstGeom>
          <a:noFill/>
        </p:spPr>
        <p:txBody>
          <a:bodyPr wrap="square" rtlCol="0">
            <a:spAutoFit/>
          </a:bodyPr>
          <a:lstStyle/>
          <a:p>
            <a:r>
              <a:rPr lang="it-IT" dirty="0" err="1" smtClean="0"/>
              <a:t>C.Marx</a:t>
            </a:r>
            <a:endParaRPr lang="it-IT" dirty="0"/>
          </a:p>
        </p:txBody>
      </p:sp>
      <p:sp>
        <p:nvSpPr>
          <p:cNvPr id="7" name="CasellaDiTesto 6"/>
          <p:cNvSpPr txBox="1"/>
          <p:nvPr/>
        </p:nvSpPr>
        <p:spPr>
          <a:xfrm>
            <a:off x="6300192" y="6453336"/>
            <a:ext cx="1296144" cy="369332"/>
          </a:xfrm>
          <a:prstGeom prst="rect">
            <a:avLst/>
          </a:prstGeom>
          <a:noFill/>
        </p:spPr>
        <p:txBody>
          <a:bodyPr wrap="square" rtlCol="0">
            <a:spAutoFit/>
          </a:bodyPr>
          <a:lstStyle/>
          <a:p>
            <a:r>
              <a:rPr lang="it-IT" dirty="0" smtClean="0"/>
              <a:t>V. Lenin</a:t>
            </a:r>
            <a:endParaRPr lang="it-IT" dirty="0"/>
          </a:p>
        </p:txBody>
      </p:sp>
    </p:spTree>
    <p:extLst>
      <p:ext uri="{BB962C8B-B14F-4D97-AF65-F5344CB8AC3E}">
        <p14:creationId xmlns:p14="http://schemas.microsoft.com/office/powerpoint/2010/main" val="2926734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1560" y="764704"/>
            <a:ext cx="4824536" cy="5509200"/>
          </a:xfrm>
          <a:prstGeom prst="rect">
            <a:avLst/>
          </a:prstGeom>
          <a:noFill/>
        </p:spPr>
        <p:txBody>
          <a:bodyPr wrap="square" rtlCol="0">
            <a:spAutoFit/>
          </a:bodyPr>
          <a:lstStyle/>
          <a:p>
            <a:pPr marL="285750" indent="-285750" algn="just">
              <a:buFont typeface="Arial" panose="020B0604020202020204" pitchFamily="34" charset="0"/>
              <a:buChar char="•"/>
            </a:pPr>
            <a:r>
              <a:rPr lang="en-GB" sz="1600" dirty="0" smtClean="0"/>
              <a:t>Also writers had no values, surely valid for everyone, to confidently refer. So they left  characters speak for themselves, to present their own version of reality without offer an alternative point of view to the reader</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 Novelists disappeared from his own work</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In the Physics A. Einstein in 1906 said in his General Theory of Relativity that time changed according to the point of view of the observer</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In the Philosophy William James (USA) and Henri Bergson (France) rejected the conventional idea of time as an independent medium which contains events. Past and future exist together with present in people’s mind  and this fusion is   described by Bergson like a ‘stream of consciousness’; this stream determines the person’s thinking. </a:t>
            </a:r>
            <a:endParaRPr lang="en-GB" sz="1600" dirty="0"/>
          </a:p>
        </p:txBody>
      </p:sp>
      <p:sp>
        <p:nvSpPr>
          <p:cNvPr id="3" name="AutoShape 2" descr="Risultati immagini per t.s. eliot"/>
          <p:cNvSpPr>
            <a:spLocks noChangeAspect="1" noChangeArrowheads="1"/>
          </p:cNvSpPr>
          <p:nvPr/>
        </p:nvSpPr>
        <p:spPr bwMode="auto">
          <a:xfrm>
            <a:off x="1016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4" descr="Risultati immagini per t.s. eliot"/>
          <p:cNvSpPr>
            <a:spLocks noChangeAspect="1" noChangeArrowheads="1"/>
          </p:cNvSpPr>
          <p:nvPr/>
        </p:nvSpPr>
        <p:spPr bwMode="auto">
          <a:xfrm>
            <a:off x="2540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Risultati immagini per t.s. eliot"/>
          <p:cNvSpPr>
            <a:spLocks noChangeAspect="1" noChangeArrowheads="1"/>
          </p:cNvSpPr>
          <p:nvPr/>
        </p:nvSpPr>
        <p:spPr bwMode="auto">
          <a:xfrm>
            <a:off x="4064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6" name="AutoShape 8" descr="Risultati immagini per t.s. eliot"/>
          <p:cNvSpPr>
            <a:spLocks noChangeAspect="1" noChangeArrowheads="1"/>
          </p:cNvSpPr>
          <p:nvPr/>
        </p:nvSpPr>
        <p:spPr bwMode="auto">
          <a:xfrm>
            <a:off x="5588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3081" name="Picture 9" descr="C:\Users\florits\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4930" y="454420"/>
            <a:ext cx="1242491" cy="1440160"/>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6"/>
          <p:cNvSpPr txBox="1"/>
          <p:nvPr/>
        </p:nvSpPr>
        <p:spPr>
          <a:xfrm>
            <a:off x="6398096" y="2009062"/>
            <a:ext cx="1604392" cy="369332"/>
          </a:xfrm>
          <a:prstGeom prst="rect">
            <a:avLst/>
          </a:prstGeom>
          <a:noFill/>
        </p:spPr>
        <p:txBody>
          <a:bodyPr wrap="square" rtlCol="0">
            <a:spAutoFit/>
          </a:bodyPr>
          <a:lstStyle/>
          <a:p>
            <a:r>
              <a:rPr lang="it-IT" dirty="0" smtClean="0"/>
              <a:t>T.S. Eliot</a:t>
            </a:r>
            <a:endParaRPr lang="it-IT" dirty="0"/>
          </a:p>
        </p:txBody>
      </p:sp>
      <p:sp>
        <p:nvSpPr>
          <p:cNvPr id="8" name="AutoShape 11" descr="Risultati immagini per einstein"/>
          <p:cNvSpPr>
            <a:spLocks noChangeAspect="1" noChangeArrowheads="1"/>
          </p:cNvSpPr>
          <p:nvPr/>
        </p:nvSpPr>
        <p:spPr bwMode="auto">
          <a:xfrm>
            <a:off x="711200"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3084" name="Picture 12" descr="C:\Users\florits\Desktop\untitled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4930" y="2378394"/>
            <a:ext cx="1196142" cy="1596911"/>
          </a:xfrm>
          <a:prstGeom prst="rect">
            <a:avLst/>
          </a:prstGeom>
          <a:noFill/>
          <a:extLst>
            <a:ext uri="{909E8E84-426E-40DD-AFC4-6F175D3DCCD1}">
              <a14:hiddenFill xmlns:a14="http://schemas.microsoft.com/office/drawing/2010/main">
                <a:solidFill>
                  <a:srgbClr val="FFFFFF"/>
                </a:solidFill>
              </a14:hiddenFill>
            </a:ext>
          </a:extLst>
        </p:spPr>
      </p:pic>
      <p:sp>
        <p:nvSpPr>
          <p:cNvPr id="9" name="CasellaDiTesto 8"/>
          <p:cNvSpPr txBox="1"/>
          <p:nvPr/>
        </p:nvSpPr>
        <p:spPr>
          <a:xfrm>
            <a:off x="6516216" y="3981937"/>
            <a:ext cx="1368152" cy="369332"/>
          </a:xfrm>
          <a:prstGeom prst="rect">
            <a:avLst/>
          </a:prstGeom>
          <a:noFill/>
        </p:spPr>
        <p:txBody>
          <a:bodyPr wrap="square" rtlCol="0">
            <a:spAutoFit/>
          </a:bodyPr>
          <a:lstStyle/>
          <a:p>
            <a:r>
              <a:rPr lang="it-IT" dirty="0" smtClean="0"/>
              <a:t>A. Einstein</a:t>
            </a:r>
            <a:endParaRPr lang="it-IT" dirty="0"/>
          </a:p>
        </p:txBody>
      </p:sp>
      <p:pic>
        <p:nvPicPr>
          <p:cNvPr id="3085" name="Picture 13" descr="C:\Users\florits\Desktop\untitled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8183" y="4351269"/>
            <a:ext cx="1242491" cy="1689788"/>
          </a:xfrm>
          <a:prstGeom prst="rect">
            <a:avLst/>
          </a:prstGeom>
          <a:noFill/>
          <a:extLst>
            <a:ext uri="{909E8E84-426E-40DD-AFC4-6F175D3DCCD1}">
              <a14:hiddenFill xmlns:a14="http://schemas.microsoft.com/office/drawing/2010/main">
                <a:solidFill>
                  <a:srgbClr val="FFFFFF"/>
                </a:solidFill>
              </a14:hiddenFill>
            </a:ext>
          </a:extLst>
        </p:spPr>
      </p:pic>
      <p:sp>
        <p:nvSpPr>
          <p:cNvPr id="10" name="CasellaDiTesto 9"/>
          <p:cNvSpPr txBox="1"/>
          <p:nvPr/>
        </p:nvSpPr>
        <p:spPr>
          <a:xfrm>
            <a:off x="6516216" y="6237312"/>
            <a:ext cx="1728192" cy="369332"/>
          </a:xfrm>
          <a:prstGeom prst="rect">
            <a:avLst/>
          </a:prstGeom>
          <a:noFill/>
        </p:spPr>
        <p:txBody>
          <a:bodyPr wrap="square" rtlCol="0">
            <a:spAutoFit/>
          </a:bodyPr>
          <a:lstStyle/>
          <a:p>
            <a:r>
              <a:rPr lang="it-IT" dirty="0" smtClean="0"/>
              <a:t>H. </a:t>
            </a:r>
            <a:r>
              <a:rPr lang="it-IT" dirty="0" err="1" smtClean="0"/>
              <a:t>Bergson</a:t>
            </a:r>
            <a:endParaRPr lang="it-IT" dirty="0"/>
          </a:p>
        </p:txBody>
      </p:sp>
      <p:sp>
        <p:nvSpPr>
          <p:cNvPr id="11" name="CasellaDiTesto 10"/>
          <p:cNvSpPr txBox="1"/>
          <p:nvPr/>
        </p:nvSpPr>
        <p:spPr>
          <a:xfrm>
            <a:off x="711200" y="160337"/>
            <a:ext cx="5156944" cy="369332"/>
          </a:xfrm>
          <a:prstGeom prst="rect">
            <a:avLst/>
          </a:prstGeom>
          <a:noFill/>
        </p:spPr>
        <p:txBody>
          <a:bodyPr wrap="square" rtlCol="0">
            <a:spAutoFit/>
          </a:bodyPr>
          <a:lstStyle/>
          <a:p>
            <a:r>
              <a:rPr lang="en-GB" dirty="0" smtClean="0">
                <a:solidFill>
                  <a:srgbClr val="FF0000"/>
                </a:solidFill>
              </a:rPr>
              <a:t>Doubt, insecurity, sense of isolation</a:t>
            </a:r>
            <a:endParaRPr lang="en-GB" dirty="0">
              <a:solidFill>
                <a:srgbClr val="FF0000"/>
              </a:solidFill>
            </a:endParaRPr>
          </a:p>
        </p:txBody>
      </p:sp>
    </p:spTree>
    <p:extLst>
      <p:ext uri="{BB962C8B-B14F-4D97-AF65-F5344CB8AC3E}">
        <p14:creationId xmlns:p14="http://schemas.microsoft.com/office/powerpoint/2010/main" val="291958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3528" y="620688"/>
            <a:ext cx="5472608" cy="6001643"/>
          </a:xfrm>
          <a:prstGeom prst="rect">
            <a:avLst/>
          </a:prstGeom>
          <a:noFill/>
        </p:spPr>
        <p:txBody>
          <a:bodyPr wrap="square" rtlCol="0">
            <a:spAutoFit/>
          </a:bodyPr>
          <a:lstStyle/>
          <a:p>
            <a:pPr marL="285750" indent="-285750" algn="just">
              <a:buFont typeface="Arial" panose="020B0604020202020204" pitchFamily="34" charset="0"/>
              <a:buChar char="•"/>
            </a:pPr>
            <a:r>
              <a:rPr lang="en-GB" sz="1600" dirty="0" smtClean="0"/>
              <a:t>Sigmund Freud in his ‘The Interpretation of Dreams (1900) argued that the people’s behaviour depends on the unconscious part of their minds ( motivated by instincts and controlled by their social conditioning  - Superego)</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Freud work made difficult to see man as a responsible creature free to take decisions for himself ( after 1910)</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Jung in ‘Psychology of the Unconscious developed the concept of racial memory that is the primitive memory preserved by each individual of the experience of his race during his evolution.</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Jung underlines that people responded to certain figures and object without realizing it;</a:t>
            </a:r>
          </a:p>
          <a:p>
            <a:pPr marL="285750" indent="-285750" algn="just">
              <a:buFont typeface="Arial" panose="020B0604020202020204" pitchFamily="34" charset="0"/>
              <a:buChar char="•"/>
            </a:pPr>
            <a:endParaRPr lang="en-GB" sz="1600" dirty="0" smtClean="0"/>
          </a:p>
          <a:p>
            <a:pPr algn="just"/>
            <a:r>
              <a:rPr lang="en-GB" sz="1600" dirty="0" smtClean="0"/>
              <a:t> </a:t>
            </a:r>
          </a:p>
          <a:p>
            <a:pPr marL="285750" indent="-285750" algn="just">
              <a:buFont typeface="Arial" panose="020B0604020202020204" pitchFamily="34" charset="0"/>
              <a:buChar char="•"/>
            </a:pPr>
            <a:r>
              <a:rPr lang="en-GB" sz="1600" dirty="0" smtClean="0"/>
              <a:t>French Symbolist poets understood the importance of this symbolic meanings and starts writing using a language which spoke to the irrational rather than the rational in the reader.  (Mallarme) </a:t>
            </a:r>
            <a:endParaRPr lang="en-GB" sz="1600" dirty="0"/>
          </a:p>
        </p:txBody>
      </p:sp>
      <p:sp>
        <p:nvSpPr>
          <p:cNvPr id="3" name="AutoShape 2" descr="Risultati immagini per freud"/>
          <p:cNvSpPr>
            <a:spLocks noChangeAspect="1" noChangeArrowheads="1"/>
          </p:cNvSpPr>
          <p:nvPr/>
        </p:nvSpPr>
        <p:spPr bwMode="auto">
          <a:xfrm>
            <a:off x="155575" y="-457200"/>
            <a:ext cx="838200" cy="95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4099" name="Picture 3" descr="C:\Users\florits\Desktop\untitled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764704"/>
            <a:ext cx="1728192" cy="197239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florits\Desktop\untitled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3253700"/>
            <a:ext cx="1728192" cy="241687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6300192" y="2852936"/>
            <a:ext cx="1440160" cy="369332"/>
          </a:xfrm>
          <a:prstGeom prst="rect">
            <a:avLst/>
          </a:prstGeom>
          <a:noFill/>
        </p:spPr>
        <p:txBody>
          <a:bodyPr wrap="square" rtlCol="0">
            <a:spAutoFit/>
          </a:bodyPr>
          <a:lstStyle/>
          <a:p>
            <a:r>
              <a:rPr lang="it-IT" dirty="0" smtClean="0"/>
              <a:t>S. Freud</a:t>
            </a:r>
            <a:endParaRPr lang="it-IT" dirty="0"/>
          </a:p>
        </p:txBody>
      </p:sp>
      <p:sp>
        <p:nvSpPr>
          <p:cNvPr id="5" name="CasellaDiTesto 4"/>
          <p:cNvSpPr txBox="1"/>
          <p:nvPr/>
        </p:nvSpPr>
        <p:spPr>
          <a:xfrm>
            <a:off x="6372200" y="5939520"/>
            <a:ext cx="1728192" cy="369332"/>
          </a:xfrm>
          <a:prstGeom prst="rect">
            <a:avLst/>
          </a:prstGeom>
          <a:noFill/>
        </p:spPr>
        <p:txBody>
          <a:bodyPr wrap="square" rtlCol="0">
            <a:spAutoFit/>
          </a:bodyPr>
          <a:lstStyle/>
          <a:p>
            <a:r>
              <a:rPr lang="it-IT" dirty="0" smtClean="0"/>
              <a:t>C. </a:t>
            </a:r>
            <a:r>
              <a:rPr lang="it-IT" dirty="0" err="1" smtClean="0"/>
              <a:t>Yung</a:t>
            </a:r>
            <a:endParaRPr lang="it-IT" dirty="0"/>
          </a:p>
        </p:txBody>
      </p:sp>
      <p:sp>
        <p:nvSpPr>
          <p:cNvPr id="6" name="CasellaDiTesto 5"/>
          <p:cNvSpPr txBox="1"/>
          <p:nvPr/>
        </p:nvSpPr>
        <p:spPr>
          <a:xfrm>
            <a:off x="347691" y="188640"/>
            <a:ext cx="8029773" cy="369332"/>
          </a:xfrm>
          <a:prstGeom prst="rect">
            <a:avLst/>
          </a:prstGeom>
          <a:noFill/>
        </p:spPr>
        <p:txBody>
          <a:bodyPr wrap="square" rtlCol="0">
            <a:spAutoFit/>
          </a:bodyPr>
          <a:lstStyle/>
          <a:p>
            <a:r>
              <a:rPr lang="en-GB" dirty="0" smtClean="0">
                <a:solidFill>
                  <a:srgbClr val="FF0000"/>
                </a:solidFill>
              </a:rPr>
              <a:t>Psychology</a:t>
            </a:r>
            <a:endParaRPr lang="en-GB" dirty="0">
              <a:solidFill>
                <a:srgbClr val="FF0000"/>
              </a:solidFill>
            </a:endParaRPr>
          </a:p>
        </p:txBody>
      </p:sp>
    </p:spTree>
    <p:extLst>
      <p:ext uri="{BB962C8B-B14F-4D97-AF65-F5344CB8AC3E}">
        <p14:creationId xmlns:p14="http://schemas.microsoft.com/office/powerpoint/2010/main" val="246598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9552" y="836712"/>
            <a:ext cx="4752528" cy="5755422"/>
          </a:xfrm>
          <a:prstGeom prst="rect">
            <a:avLst/>
          </a:prstGeom>
          <a:noFill/>
        </p:spPr>
        <p:txBody>
          <a:bodyPr wrap="square" rtlCol="0">
            <a:spAutoFit/>
          </a:bodyPr>
          <a:lstStyle/>
          <a:p>
            <a:pPr marL="285750" indent="-285750" algn="just">
              <a:buFont typeface="Arial" panose="020B0604020202020204" pitchFamily="34" charset="0"/>
              <a:buChar char="•"/>
            </a:pPr>
            <a:r>
              <a:rPr lang="en-GB" sz="1600" dirty="0" smtClean="0"/>
              <a:t>Symbolists poets influenced the writers of the Aesthetic Movement and also Ezra Pound and </a:t>
            </a:r>
            <a:r>
              <a:rPr lang="en-GB" sz="1600" dirty="0" err="1" smtClean="0"/>
              <a:t>T.S.Eliot</a:t>
            </a:r>
            <a:r>
              <a:rPr lang="en-GB" sz="1600" dirty="0" smtClean="0"/>
              <a:t>; these two poets who came from America to England produced poetry which broke completely with Victorian tradition.</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Hulme condemned the Romantic idea that art was only a matter of self expression on the part of the artist. He wanted writers to return to Neo-Classicism idea of man, recognizing man’s limitations and not exaggerate his importance. Hulme influenced a whole generation of poets and in particular </a:t>
            </a:r>
            <a:r>
              <a:rPr lang="en-GB" sz="1600" dirty="0" err="1" smtClean="0"/>
              <a:t>T.S.Eliot</a:t>
            </a:r>
            <a:r>
              <a:rPr lang="en-GB" sz="1600" dirty="0" smtClean="0"/>
              <a:t>.</a:t>
            </a:r>
          </a:p>
          <a:p>
            <a:pPr algn="just"/>
            <a:endParaRPr lang="en-GB" sz="1600" dirty="0" smtClean="0"/>
          </a:p>
          <a:p>
            <a:pPr marL="285750" indent="-285750" algn="just">
              <a:buFont typeface="Arial" panose="020B0604020202020204" pitchFamily="34" charset="0"/>
              <a:buChar char="•"/>
            </a:pPr>
            <a:r>
              <a:rPr lang="en-GB" sz="1600" dirty="0" smtClean="0"/>
              <a:t>Another movement that influenced Pound and Eliot was the Imagist Movement; they tried to produce poetry which reflected the cold, mechanical reality of the modern world in contrast with the soft, pastoral nature of Georgian verse.</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Eliot and Pound wrote deliberately difficult and obscure, filling their works of literary references beyond the education of most readers  </a:t>
            </a:r>
            <a:endParaRPr lang="en-GB" sz="1600" dirty="0"/>
          </a:p>
        </p:txBody>
      </p:sp>
      <p:sp>
        <p:nvSpPr>
          <p:cNvPr id="3" name="AutoShape 2" descr="Risultati immagini per T.E.Hulme"/>
          <p:cNvSpPr>
            <a:spLocks noChangeAspect="1" noChangeArrowheads="1"/>
          </p:cNvSpPr>
          <p:nvPr/>
        </p:nvSpPr>
        <p:spPr bwMode="auto">
          <a:xfrm>
            <a:off x="1016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5123" name="Picture 3" descr="C:\Users\florits\Desktop\imagesCA06F2L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820539"/>
            <a:ext cx="1885950" cy="241935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florits\Desktop\untitled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7764" y="3609221"/>
            <a:ext cx="1771650" cy="2581275"/>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5925294" y="3239889"/>
            <a:ext cx="1828800" cy="369332"/>
          </a:xfrm>
          <a:prstGeom prst="rect">
            <a:avLst/>
          </a:prstGeom>
          <a:noFill/>
        </p:spPr>
        <p:txBody>
          <a:bodyPr wrap="square" rtlCol="0">
            <a:spAutoFit/>
          </a:bodyPr>
          <a:lstStyle/>
          <a:p>
            <a:r>
              <a:rPr lang="it-IT" dirty="0" smtClean="0"/>
              <a:t>Ezra </a:t>
            </a:r>
            <a:r>
              <a:rPr lang="it-IT" dirty="0" err="1" smtClean="0"/>
              <a:t>Pound</a:t>
            </a:r>
            <a:endParaRPr lang="it-IT" dirty="0"/>
          </a:p>
        </p:txBody>
      </p:sp>
      <p:sp>
        <p:nvSpPr>
          <p:cNvPr id="5" name="CasellaDiTesto 4"/>
          <p:cNvSpPr txBox="1"/>
          <p:nvPr/>
        </p:nvSpPr>
        <p:spPr>
          <a:xfrm>
            <a:off x="6084168" y="6381328"/>
            <a:ext cx="1872208" cy="369332"/>
          </a:xfrm>
          <a:prstGeom prst="rect">
            <a:avLst/>
          </a:prstGeom>
          <a:noFill/>
        </p:spPr>
        <p:txBody>
          <a:bodyPr wrap="square" rtlCol="0">
            <a:spAutoFit/>
          </a:bodyPr>
          <a:lstStyle/>
          <a:p>
            <a:r>
              <a:rPr lang="it-IT" dirty="0" err="1" smtClean="0"/>
              <a:t>T.E.Hulme</a:t>
            </a:r>
            <a:endParaRPr lang="it-IT" dirty="0"/>
          </a:p>
        </p:txBody>
      </p:sp>
      <p:sp>
        <p:nvSpPr>
          <p:cNvPr id="6" name="CasellaDiTesto 5"/>
          <p:cNvSpPr txBox="1"/>
          <p:nvPr/>
        </p:nvSpPr>
        <p:spPr>
          <a:xfrm>
            <a:off x="539552" y="160338"/>
            <a:ext cx="6624736" cy="369332"/>
          </a:xfrm>
          <a:prstGeom prst="rect">
            <a:avLst/>
          </a:prstGeom>
          <a:noFill/>
        </p:spPr>
        <p:txBody>
          <a:bodyPr wrap="square" rtlCol="0">
            <a:spAutoFit/>
          </a:bodyPr>
          <a:lstStyle/>
          <a:p>
            <a:r>
              <a:rPr lang="en-GB" dirty="0" smtClean="0">
                <a:solidFill>
                  <a:srgbClr val="FF0000"/>
                </a:solidFill>
              </a:rPr>
              <a:t>T.S. Eliot and Ezra Pound</a:t>
            </a:r>
            <a:endParaRPr lang="en-GB" dirty="0">
              <a:solidFill>
                <a:srgbClr val="FF0000"/>
              </a:solidFill>
            </a:endParaRPr>
          </a:p>
        </p:txBody>
      </p:sp>
    </p:spTree>
    <p:extLst>
      <p:ext uri="{BB962C8B-B14F-4D97-AF65-F5344CB8AC3E}">
        <p14:creationId xmlns:p14="http://schemas.microsoft.com/office/powerpoint/2010/main" val="532847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548680"/>
            <a:ext cx="5544616" cy="5262979"/>
          </a:xfrm>
          <a:prstGeom prst="rect">
            <a:avLst/>
          </a:prstGeom>
          <a:noFill/>
        </p:spPr>
        <p:txBody>
          <a:bodyPr wrap="square" rtlCol="0">
            <a:spAutoFit/>
          </a:bodyPr>
          <a:lstStyle/>
          <a:p>
            <a:pPr marL="285750" indent="-285750" algn="just">
              <a:buFont typeface="Arial" panose="020B0604020202020204" pitchFamily="34" charset="0"/>
              <a:buChar char="•"/>
            </a:pPr>
            <a:r>
              <a:rPr lang="en-GB" sz="1600" dirty="0" smtClean="0"/>
              <a:t>The narrator is always there but is invisible such as in drama</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Characters tell and represents the story</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The story is self –told </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The author is hidden or doesn’t appear.</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The analysis is transferred from novel to the reader</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The absence of comments , judgments and interferences by the author, permeate the novel of ambiguity and uncertainty.</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Aesthetic values have take the place of moral values in modern novelists</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H. James turns inside people’s conscience to explore the flux of his mental experience ( stream of consciousness); the reader must discover his identity and not only reconstruct the characters; the main characteristics of modern prose is evident by now.</a:t>
            </a:r>
            <a:endParaRPr lang="en-GB" sz="1600" dirty="0"/>
          </a:p>
        </p:txBody>
      </p:sp>
      <p:pic>
        <p:nvPicPr>
          <p:cNvPr id="6146" name="Picture 2" descr="C:\Users\florits\Desktop\untitled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744884"/>
            <a:ext cx="1704975" cy="2686050"/>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p:cNvSpPr txBox="1"/>
          <p:nvPr/>
        </p:nvSpPr>
        <p:spPr>
          <a:xfrm>
            <a:off x="6660232" y="3573016"/>
            <a:ext cx="1656184" cy="369332"/>
          </a:xfrm>
          <a:prstGeom prst="rect">
            <a:avLst/>
          </a:prstGeom>
          <a:noFill/>
        </p:spPr>
        <p:txBody>
          <a:bodyPr wrap="square" rtlCol="0">
            <a:spAutoFit/>
          </a:bodyPr>
          <a:lstStyle/>
          <a:p>
            <a:r>
              <a:rPr lang="it-IT" dirty="0" smtClean="0"/>
              <a:t>H. James</a:t>
            </a:r>
            <a:endParaRPr lang="it-IT" dirty="0"/>
          </a:p>
        </p:txBody>
      </p:sp>
      <p:sp>
        <p:nvSpPr>
          <p:cNvPr id="4" name="CasellaDiTesto 3"/>
          <p:cNvSpPr txBox="1"/>
          <p:nvPr/>
        </p:nvSpPr>
        <p:spPr>
          <a:xfrm>
            <a:off x="1115616" y="116632"/>
            <a:ext cx="6480720" cy="369332"/>
          </a:xfrm>
          <a:prstGeom prst="rect">
            <a:avLst/>
          </a:prstGeom>
          <a:noFill/>
        </p:spPr>
        <p:txBody>
          <a:bodyPr wrap="square" rtlCol="0">
            <a:spAutoFit/>
          </a:bodyPr>
          <a:lstStyle/>
          <a:p>
            <a:r>
              <a:rPr lang="en-GB" dirty="0" smtClean="0">
                <a:solidFill>
                  <a:srgbClr val="FF0000"/>
                </a:solidFill>
              </a:rPr>
              <a:t>New Dramatic Novel</a:t>
            </a:r>
            <a:endParaRPr lang="en-GB" dirty="0">
              <a:solidFill>
                <a:srgbClr val="FF0000"/>
              </a:solidFill>
            </a:endParaRPr>
          </a:p>
        </p:txBody>
      </p:sp>
    </p:spTree>
    <p:extLst>
      <p:ext uri="{BB962C8B-B14F-4D97-AF65-F5344CB8AC3E}">
        <p14:creationId xmlns:p14="http://schemas.microsoft.com/office/powerpoint/2010/main" val="23906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31091" y="1268760"/>
            <a:ext cx="4860989" cy="4585871"/>
          </a:xfrm>
          <a:prstGeom prst="rect">
            <a:avLst/>
          </a:prstGeom>
          <a:noFill/>
        </p:spPr>
        <p:txBody>
          <a:bodyPr wrap="square" rtlCol="0">
            <a:spAutoFit/>
          </a:bodyPr>
          <a:lstStyle/>
          <a:p>
            <a:pPr marL="285750" indent="-285750" algn="just">
              <a:buFont typeface="Arial" panose="020B0604020202020204" pitchFamily="34" charset="0"/>
              <a:buChar char="•"/>
            </a:pPr>
            <a:r>
              <a:rPr lang="en-GB" sz="1600" dirty="0" smtClean="0"/>
              <a:t>Old Novel is mostly a narrative structure ; New novel is essentially a dramatic structure</a:t>
            </a:r>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The narrator is omniscient, always present and visible both in 3rd person and in 1st person narrations and often the protagonist speaks with the same voice of the author</a:t>
            </a:r>
          </a:p>
          <a:p>
            <a:pPr algn="just"/>
            <a:endParaRPr lang="en-GB" sz="1600" dirty="0" smtClean="0"/>
          </a:p>
          <a:p>
            <a:pPr marL="285750" indent="-285750" algn="just">
              <a:buFont typeface="Arial" panose="020B0604020202020204" pitchFamily="34" charset="0"/>
              <a:buChar char="•"/>
            </a:pPr>
            <a:endParaRPr lang="en-GB" sz="1600" dirty="0" smtClean="0"/>
          </a:p>
          <a:p>
            <a:pPr marL="285750" indent="-285750" algn="just">
              <a:buFont typeface="Arial" panose="020B0604020202020204" pitchFamily="34" charset="0"/>
              <a:buChar char="•"/>
            </a:pPr>
            <a:r>
              <a:rPr lang="en-GB" sz="1600" dirty="0" smtClean="0"/>
              <a:t>If we compare the narrative structure with the word of cinema the analogy is as follows:</a:t>
            </a:r>
          </a:p>
          <a:p>
            <a:pPr algn="just"/>
            <a:r>
              <a:rPr lang="en-GB" sz="1600" dirty="0" smtClean="0"/>
              <a:t>	summary is a panoramic vision</a:t>
            </a:r>
          </a:p>
          <a:p>
            <a:pPr algn="just"/>
            <a:r>
              <a:rPr lang="en-GB" sz="1600" dirty="0" smtClean="0"/>
              <a:t>	description is a close up </a:t>
            </a:r>
          </a:p>
          <a:p>
            <a:pPr algn="just"/>
            <a:r>
              <a:rPr lang="en-GB" sz="1600" dirty="0" smtClean="0"/>
              <a:t>	scene is sonorous</a:t>
            </a:r>
          </a:p>
          <a:p>
            <a:r>
              <a:rPr lang="it-IT" sz="1600" dirty="0" smtClean="0"/>
              <a:t> </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endParaRPr lang="it-IT" dirty="0"/>
          </a:p>
        </p:txBody>
      </p:sp>
      <p:sp>
        <p:nvSpPr>
          <p:cNvPr id="3" name="CasellaDiTesto 2"/>
          <p:cNvSpPr txBox="1"/>
          <p:nvPr/>
        </p:nvSpPr>
        <p:spPr>
          <a:xfrm>
            <a:off x="683568" y="332656"/>
            <a:ext cx="7704856" cy="369332"/>
          </a:xfrm>
          <a:prstGeom prst="rect">
            <a:avLst/>
          </a:prstGeom>
          <a:noFill/>
        </p:spPr>
        <p:txBody>
          <a:bodyPr wrap="square" rtlCol="0">
            <a:spAutoFit/>
          </a:bodyPr>
          <a:lstStyle/>
          <a:p>
            <a:r>
              <a:rPr lang="en-GB" dirty="0" smtClean="0">
                <a:solidFill>
                  <a:srgbClr val="FF0000"/>
                </a:solidFill>
              </a:rPr>
              <a:t>Old Novel</a:t>
            </a:r>
            <a:endParaRPr lang="en-GB" dirty="0">
              <a:solidFill>
                <a:srgbClr val="FF0000"/>
              </a:solidFill>
            </a:endParaRPr>
          </a:p>
        </p:txBody>
      </p:sp>
      <p:sp>
        <p:nvSpPr>
          <p:cNvPr id="4" name="AutoShape 2" descr="Risultati immagini per c. dickens"/>
          <p:cNvSpPr>
            <a:spLocks noChangeAspect="1" noChangeArrowheads="1"/>
          </p:cNvSpPr>
          <p:nvPr/>
        </p:nvSpPr>
        <p:spPr bwMode="auto">
          <a:xfrm>
            <a:off x="1016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7171" name="Picture 3" descr="C:\Users\florits\Desktop\untitled1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1916832"/>
            <a:ext cx="2133600" cy="21336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p:cNvSpPr txBox="1"/>
          <p:nvPr/>
        </p:nvSpPr>
        <p:spPr>
          <a:xfrm>
            <a:off x="5940152" y="4365104"/>
            <a:ext cx="2133600" cy="369332"/>
          </a:xfrm>
          <a:prstGeom prst="rect">
            <a:avLst/>
          </a:prstGeom>
          <a:noFill/>
        </p:spPr>
        <p:txBody>
          <a:bodyPr wrap="square" rtlCol="0">
            <a:spAutoFit/>
          </a:bodyPr>
          <a:lstStyle/>
          <a:p>
            <a:r>
              <a:rPr lang="it-IT" dirty="0" smtClean="0"/>
              <a:t>C. Dickens</a:t>
            </a:r>
            <a:endParaRPr lang="it-IT" dirty="0"/>
          </a:p>
        </p:txBody>
      </p:sp>
    </p:spTree>
    <p:extLst>
      <p:ext uri="{BB962C8B-B14F-4D97-AF65-F5344CB8AC3E}">
        <p14:creationId xmlns:p14="http://schemas.microsoft.com/office/powerpoint/2010/main" val="123894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9552" y="332656"/>
            <a:ext cx="7920880" cy="369332"/>
          </a:xfrm>
          <a:prstGeom prst="rect">
            <a:avLst/>
          </a:prstGeom>
          <a:noFill/>
        </p:spPr>
        <p:txBody>
          <a:bodyPr wrap="square" rtlCol="0">
            <a:spAutoFit/>
          </a:bodyPr>
          <a:lstStyle/>
          <a:p>
            <a:r>
              <a:rPr lang="en-GB" dirty="0" smtClean="0">
                <a:solidFill>
                  <a:srgbClr val="FF0000"/>
                </a:solidFill>
              </a:rPr>
              <a:t>Eliot mythical method</a:t>
            </a:r>
            <a:endParaRPr lang="en-GB" dirty="0">
              <a:solidFill>
                <a:srgbClr val="FF0000"/>
              </a:solidFill>
            </a:endParaRPr>
          </a:p>
        </p:txBody>
      </p:sp>
      <p:sp>
        <p:nvSpPr>
          <p:cNvPr id="3" name="CasellaDiTesto 2"/>
          <p:cNvSpPr txBox="1"/>
          <p:nvPr/>
        </p:nvSpPr>
        <p:spPr>
          <a:xfrm>
            <a:off x="504417" y="1124744"/>
            <a:ext cx="4931679" cy="4278094"/>
          </a:xfrm>
          <a:prstGeom prst="rect">
            <a:avLst/>
          </a:prstGeom>
          <a:noFill/>
        </p:spPr>
        <p:txBody>
          <a:bodyPr wrap="square" rtlCol="0">
            <a:spAutoFit/>
          </a:bodyPr>
          <a:lstStyle/>
          <a:p>
            <a:pPr algn="just"/>
            <a:r>
              <a:rPr lang="en-GB" sz="1600" dirty="0" smtClean="0"/>
              <a:t>Eliot use the anthropological material ( myth and ritual) as a way to ordering and transforming into significance contemporary experience. </a:t>
            </a:r>
          </a:p>
          <a:p>
            <a:pPr algn="just"/>
            <a:endParaRPr lang="en-GB" sz="1600" dirty="0" smtClean="0"/>
          </a:p>
          <a:p>
            <a:pPr algn="just"/>
            <a:endParaRPr lang="en-GB" sz="1600" dirty="0" smtClean="0"/>
          </a:p>
          <a:p>
            <a:pPr algn="just"/>
            <a:r>
              <a:rPr lang="en-GB" sz="1600" dirty="0" smtClean="0"/>
              <a:t>Eliot after the‘ The Waste Land’ is explicit about the technical function of the myth and ritual; In his review of the Joyce’s Ulysses he explains how the myth of Ulysses and Odyssey parallel were used as a structural device to give ‘a shape and  significance to the immense panorama of futility and anarchy which is contemporary history’</a:t>
            </a:r>
          </a:p>
          <a:p>
            <a:pPr algn="just"/>
            <a:endParaRPr lang="en-GB" sz="1600" dirty="0" smtClean="0"/>
          </a:p>
          <a:p>
            <a:pPr algn="just"/>
            <a:endParaRPr lang="en-GB" sz="1600" dirty="0" smtClean="0"/>
          </a:p>
          <a:p>
            <a:pPr algn="just"/>
            <a:r>
              <a:rPr lang="en-GB" sz="1600" dirty="0" smtClean="0"/>
              <a:t>The ‘immense panorama’ is presented by Eliot in different way of Joyce; he condenses it by  compression and allusions where Joyce expands the moment almost to infinite </a:t>
            </a:r>
            <a:endParaRPr lang="en-GB" sz="1600" dirty="0"/>
          </a:p>
        </p:txBody>
      </p:sp>
      <p:pic>
        <p:nvPicPr>
          <p:cNvPr id="8194" name="Picture 2" descr="C:\Users\florits\Desktop\untitled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2102819"/>
            <a:ext cx="1368152" cy="2068913"/>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6444208" y="4509120"/>
            <a:ext cx="1512168" cy="369332"/>
          </a:xfrm>
          <a:prstGeom prst="rect">
            <a:avLst/>
          </a:prstGeom>
          <a:noFill/>
        </p:spPr>
        <p:txBody>
          <a:bodyPr wrap="square" rtlCol="0">
            <a:spAutoFit/>
          </a:bodyPr>
          <a:lstStyle/>
          <a:p>
            <a:r>
              <a:rPr lang="it-IT" dirty="0" smtClean="0"/>
              <a:t>J. Joyce</a:t>
            </a:r>
            <a:endParaRPr lang="it-IT" dirty="0"/>
          </a:p>
        </p:txBody>
      </p:sp>
    </p:spTree>
    <p:extLst>
      <p:ext uri="{BB962C8B-B14F-4D97-AF65-F5344CB8AC3E}">
        <p14:creationId xmlns:p14="http://schemas.microsoft.com/office/powerpoint/2010/main" val="266807961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1374</Words>
  <Application>Microsoft Office PowerPoint</Application>
  <PresentationFormat>Presentazione su schermo (4:3)</PresentationFormat>
  <Paragraphs>139</Paragraphs>
  <Slides>12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12</vt:i4>
      </vt:variant>
    </vt:vector>
  </HeadingPairs>
  <TitlesOfParts>
    <vt:vector size="15" baseType="lpstr">
      <vt:lpstr>Arial</vt:lpstr>
      <vt:lpstr>Calibri</vt:lpstr>
      <vt:lpstr>Tema di Office</vt:lpstr>
      <vt:lpstr>The Modern Age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Edison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modern age</dc:title>
  <dc:creator>Floritto Sandro</dc:creator>
  <cp:lastModifiedBy>Francesco</cp:lastModifiedBy>
  <cp:revision>27</cp:revision>
  <dcterms:created xsi:type="dcterms:W3CDTF">2015-04-13T15:00:02Z</dcterms:created>
  <dcterms:modified xsi:type="dcterms:W3CDTF">2015-04-13T20:45:18Z</dcterms:modified>
</cp:coreProperties>
</file>